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5/5/2017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5/5/2017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5/5/2017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5/5/2017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2.2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Control Structures (Iteration)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Sum the odd numbers from 0 to 100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3108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int </a:t>
            </a:r>
            <a:r>
              <a:rPr lang="en-US" sz="2400" dirty="0" err="1"/>
              <a:t>i</a:t>
            </a:r>
            <a:r>
              <a:rPr lang="en-US" sz="2400" dirty="0"/>
              <a:t> = 1; </a:t>
            </a:r>
            <a:r>
              <a:rPr lang="en-US" sz="2400" dirty="0" err="1"/>
              <a:t>i</a:t>
            </a:r>
            <a:r>
              <a:rPr lang="en-US" sz="2400" dirty="0"/>
              <a:t> &lt; = 100; </a:t>
            </a:r>
            <a:r>
              <a:rPr lang="en-US" sz="2400" dirty="0" err="1"/>
              <a:t>i</a:t>
            </a:r>
            <a:r>
              <a:rPr lang="en-US" sz="2400" dirty="0"/>
              <a:t>+=2 )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Printing characters depending on user entry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071670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 ; char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character: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number of repetition: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for 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 n ; </a:t>
            </a:r>
            <a:r>
              <a:rPr lang="en-US" sz="2000" dirty="0" err="1"/>
              <a:t>i</a:t>
            </a:r>
            <a:r>
              <a:rPr lang="en-US" sz="2000" dirty="0"/>
              <a:t>++ )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/>
              <a:t> }</a:t>
            </a:r>
            <a:endParaRPr lang="ar-E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graphicFrame>
        <p:nvGraphicFramePr>
          <p:cNvPr id="172034" name="Object 21"/>
          <p:cNvGraphicFramePr>
            <a:graphicFrameLocks noChangeAspect="1"/>
          </p:cNvGraphicFramePr>
          <p:nvPr/>
        </p:nvGraphicFramePr>
        <p:xfrm>
          <a:off x="609600" y="1770063"/>
          <a:ext cx="7748588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8" name="VISIO" r:id="rId4" imgW="3464052" imgH="999744" progId="">
                  <p:embed/>
                </p:oleObj>
              </mc:Choice>
              <mc:Fallback>
                <p:oleObj name="VISIO" r:id="rId4" imgW="3464052" imgH="999744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70063"/>
                        <a:ext cx="7748588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graphicFrame>
        <p:nvGraphicFramePr>
          <p:cNvPr id="173059" name="Object 4"/>
          <p:cNvGraphicFramePr>
            <a:graphicFrameLocks noChangeAspect="1"/>
          </p:cNvGraphicFramePr>
          <p:nvPr/>
        </p:nvGraphicFramePr>
        <p:xfrm>
          <a:off x="214282" y="928670"/>
          <a:ext cx="8358246" cy="561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3" name="VISIO" r:id="rId4" imgW="4315968" imgH="2941320" progId="">
                  <p:embed/>
                </p:oleObj>
              </mc:Choice>
              <mc:Fallback>
                <p:oleObj name="VISIO" r:id="rId4" imgW="4315968" imgH="2941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28670"/>
                        <a:ext cx="8358246" cy="5616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While Semantics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Repetition structure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400" dirty="0"/>
              <a:t>Programmer specifies an action to be repeated while some condition remains true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Psuedocode</a:t>
            </a:r>
            <a:endParaRPr lang="en-US" sz="2400" dirty="0"/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while there are more items on my shopping list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   Purchase next item and cross it off my list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b="1" dirty="0">
                <a:latin typeface="Courier New" pitchFamily="49" charset="0"/>
              </a:rPr>
              <a:t> while</a:t>
            </a:r>
            <a:r>
              <a:rPr lang="en-US" sz="2400" dirty="0"/>
              <a:t> loop repeated until condition becomes false.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3200" dirty="0"/>
              <a:t>Example</a:t>
            </a:r>
            <a:endParaRPr lang="en-US" sz="2000" dirty="0"/>
          </a:p>
          <a:p>
            <a:pPr lvl="3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product = 2;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while ( product &lt;= 1000 )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product = 2 * product;</a:t>
            </a:r>
          </a:p>
          <a:p>
            <a:pPr algn="l" rtl="0" eaLnBrk="1" hangingPunct="1"/>
            <a:endParaRPr lang="en-US" sz="2000" b="1" dirty="0">
              <a:latin typeface="Courier New" pitchFamily="49" charset="0"/>
            </a:endParaRPr>
          </a:p>
          <a:p>
            <a:pPr algn="l" rtl="0" eaLnBrk="1" hangingPunct="1"/>
            <a:endParaRPr lang="en-US" sz="20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243786" cy="71438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Flowchart of </a:t>
            </a:r>
            <a:r>
              <a:rPr lang="en-US" sz="2800" b="1" dirty="0">
                <a:latin typeface="Courier New" pitchFamily="49" charset="0"/>
              </a:rPr>
              <a:t>while</a:t>
            </a:r>
            <a:r>
              <a:rPr lang="en-US" sz="2800" dirty="0"/>
              <a:t> loop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928662" y="2524133"/>
            <a:ext cx="6429420" cy="2405065"/>
            <a:chOff x="545" y="2231"/>
            <a:chExt cx="1791" cy="714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45" y="2424"/>
              <a:ext cx="768" cy="34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90" y="9989"/>
                  </a:moveTo>
                  <a:lnTo>
                    <a:pt x="9990" y="19977"/>
                  </a:lnTo>
                  <a:lnTo>
                    <a:pt x="0" y="9989"/>
                  </a:lnTo>
                  <a:lnTo>
                    <a:pt x="9990" y="0"/>
                  </a:lnTo>
                  <a:lnTo>
                    <a:pt x="19990" y="99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7" y="2569"/>
              <a:ext cx="583" cy="7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b="1" dirty="0">
                  <a:latin typeface="Courier New" pitchFamily="49" charset="0"/>
                </a:rPr>
                <a:t>product &lt;= 1000</a:t>
              </a:r>
            </a:p>
            <a:p>
              <a:pPr>
                <a:spcBef>
                  <a:spcPct val="0"/>
                </a:spcBef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928" y="2280"/>
              <a:ext cx="0" cy="14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928" y="2773"/>
              <a:ext cx="0" cy="123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3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904" y="2231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904" y="2897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13" y="260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520" y="2570"/>
              <a:ext cx="800" cy="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product = 2 * product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505" y="2548"/>
              <a:ext cx="831" cy="10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90" y="0"/>
                  </a:moveTo>
                  <a:lnTo>
                    <a:pt x="19990" y="19925"/>
                  </a:lnTo>
                  <a:lnTo>
                    <a:pt x="0" y="19925"/>
                  </a:lnTo>
                  <a:lnTo>
                    <a:pt x="0" y="0"/>
                  </a:lnTo>
                  <a:lnTo>
                    <a:pt x="19990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320" y="251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976" y="2775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934" y="2336"/>
              <a:ext cx="991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922" y="2336"/>
              <a:ext cx="0" cy="20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657225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Printing characters depending on user entry</a:t>
            </a:r>
            <a:endParaRPr lang="en-US" sz="28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2214563" y="1599563"/>
            <a:ext cx="47148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</a:t>
            </a:r>
            <a:r>
              <a:rPr lang="en-US" sz="2000" dirty="0"/>
              <a:t> = 0 ; char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character: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number of repetition: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while ( </a:t>
            </a:r>
            <a:r>
              <a:rPr lang="en-US" sz="2000" dirty="0" err="1"/>
              <a:t>i</a:t>
            </a:r>
            <a:r>
              <a:rPr lang="en-US" sz="2000" dirty="0"/>
              <a:t> &lt;  n )  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i</a:t>
            </a:r>
            <a:r>
              <a:rPr lang="en-US" sz="2000" dirty="0"/>
              <a:t> ++ ;</a:t>
            </a:r>
          </a:p>
          <a:p>
            <a:r>
              <a:rPr lang="en-US" sz="2000" dirty="0"/>
              <a:t>    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514376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700" b="1" kern="0" noProof="1">
                <a:solidFill>
                  <a:srgbClr val="FF3300"/>
                </a:solidFill>
              </a:rPr>
              <a:t>The summation of the numbers squared from 0 to 10 </a:t>
            </a:r>
            <a:endParaRPr lang="en-US" sz="27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000250" y="1500174"/>
            <a:ext cx="5143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sq_sum</a:t>
            </a:r>
            <a:r>
              <a:rPr lang="en-US" sz="2400" dirty="0"/>
              <a:t> = 0, x = 0, y ; </a:t>
            </a:r>
          </a:p>
          <a:p>
            <a:r>
              <a:rPr lang="en-US" sz="2400" dirty="0"/>
              <a:t>      while ( x &lt; =  10 )    {</a:t>
            </a:r>
          </a:p>
          <a:p>
            <a:r>
              <a:rPr lang="en-US" sz="2400" dirty="0"/>
              <a:t>       y = x * x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sq_sum</a:t>
            </a:r>
            <a:r>
              <a:rPr lang="en-US" sz="2400" dirty="0"/>
              <a:t> = </a:t>
            </a:r>
            <a:r>
              <a:rPr lang="en-US" sz="2400" dirty="0" err="1"/>
              <a:t>sq_sum</a:t>
            </a:r>
            <a:r>
              <a:rPr lang="en-US" sz="2400" dirty="0"/>
              <a:t> + y ;</a:t>
            </a:r>
          </a:p>
          <a:p>
            <a:r>
              <a:rPr lang="en-US" sz="2400" dirty="0"/>
              <a:t>       x ++ ;</a:t>
            </a:r>
          </a:p>
          <a:p>
            <a:r>
              <a:rPr lang="en-US" sz="2400" dirty="0"/>
              <a:t>  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</a:t>
            </a:r>
            <a:r>
              <a:rPr lang="en-US" sz="2400" noProof="1"/>
              <a:t>The summation of the numbers squared from 0 to 10 </a:t>
            </a:r>
            <a:r>
              <a:rPr lang="en-US" sz="2400" dirty="0"/>
              <a:t>“ &lt;&lt; </a:t>
            </a:r>
            <a:r>
              <a:rPr lang="en-US" sz="2400" dirty="0" err="1"/>
              <a:t>sq_sum</a:t>
            </a:r>
            <a:r>
              <a:rPr lang="en-US" sz="2400" dirty="0"/>
              <a:t>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514376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Factorial of a number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143108" y="1693026"/>
            <a:ext cx="47148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n, fact = 1 ;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 “ &lt;&lt; </a:t>
            </a:r>
            <a:r>
              <a:rPr lang="en-US" sz="2000" dirty="0" err="1"/>
              <a:t>endl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while ( n  &gt; 0 )    {</a:t>
            </a:r>
          </a:p>
          <a:p>
            <a:r>
              <a:rPr lang="en-US" sz="2000" dirty="0"/>
              <a:t>       fact = fact * n ;</a:t>
            </a:r>
          </a:p>
          <a:p>
            <a:r>
              <a:rPr lang="en-US" sz="2000" dirty="0"/>
              <a:t>       n -- ;         </a:t>
            </a:r>
          </a:p>
          <a:p>
            <a:r>
              <a:rPr lang="en-US" sz="2000" dirty="0"/>
              <a:t>       }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</a:t>
            </a:r>
            <a:r>
              <a:rPr lang="en-US" sz="2000" noProof="1"/>
              <a:t>The factorial of your number is </a:t>
            </a:r>
            <a:r>
              <a:rPr lang="en-US" sz="2000" dirty="0"/>
              <a:t>“ &lt;&lt; fact ;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357298"/>
            <a:ext cx="79248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1.   </a:t>
            </a:r>
            <a:r>
              <a:rPr lang="en-US" altLang="ar-EG" sz="2400" b="1" noProof="1">
                <a:solidFill>
                  <a:srgbClr val="FF0000"/>
                </a:solidFill>
                <a:latin typeface="AvantGarde" pitchFamily="34" charset="0"/>
              </a:rPr>
              <a:t>C++ Iterative Constructs </a:t>
            </a:r>
            <a:b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2.   The for Repetition Structure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3.   Examples Using the for Structure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  The while Repetition Structure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Examples Using the while Structure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Formulating Algorithms (Counter-Controlled                 Repetition)	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Formulating Algorithms with Top-Down, Stepwise Refinement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Nested control structures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Essentials of Counter-Controlled Repetition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The do/while Repetition Structure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The break and continue Statements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altLang="ar-EG" sz="3600" dirty="0"/>
              <a:t>1.    C++ Iterative Constructs</a:t>
            </a:r>
            <a:endParaRPr lang="en-US" sz="3600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38302"/>
            <a:ext cx="7458100" cy="33623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There are three constructs:</a:t>
            </a:r>
          </a:p>
          <a:p>
            <a:pPr algn="l" rtl="0" eaLnBrk="1" hangingPunct="1">
              <a:buFontTx/>
              <a:buNone/>
            </a:pPr>
            <a:endParaRPr lang="en-US" altLang="ar-EG" sz="3200" dirty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while statement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for statement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do-while statement</a:t>
            </a:r>
          </a:p>
          <a:p>
            <a:pPr lvl="3" algn="l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algn="l" eaLnBrk="1" hangingPunct="1"/>
            <a:endParaRPr lang="en-US" sz="3200" b="1" dirty="0">
              <a:latin typeface="Courier New" pitchFamily="49" charset="0"/>
            </a:endParaRPr>
          </a:p>
          <a:p>
            <a:pPr algn="l" eaLnBrk="1" hangingPunct="1"/>
            <a:endParaRPr lang="en-US" sz="3200" dirty="0"/>
          </a:p>
          <a:p>
            <a:pPr algn="l" eaLnBrk="1" hangingPunct="1"/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81114"/>
            <a:ext cx="7842448" cy="4648216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r>
              <a:rPr lang="en-US" sz="2800" dirty="0"/>
              <a:t>The general format when using </a:t>
            </a:r>
            <a:r>
              <a:rPr lang="en-US" sz="2800" b="1" dirty="0">
                <a:latin typeface="Courier New" pitchFamily="49" charset="0"/>
              </a:rPr>
              <a:t>for</a:t>
            </a:r>
            <a:r>
              <a:rPr lang="en-US" sz="2800" dirty="0"/>
              <a:t> loops is</a:t>
            </a:r>
          </a:p>
          <a:p>
            <a:pPr lvl="1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for ( initialization; </a:t>
            </a:r>
            <a:r>
              <a:rPr lang="en-US" sz="2400" b="1" dirty="0" err="1">
                <a:latin typeface="Courier New" pitchFamily="49" charset="0"/>
              </a:rPr>
              <a:t>LoopContinuationTest</a:t>
            </a:r>
            <a:r>
              <a:rPr lang="en-US" sz="2400" b="1" dirty="0">
                <a:latin typeface="Courier New" pitchFamily="49" charset="0"/>
              </a:rPr>
              <a:t>; increment ){</a:t>
            </a:r>
          </a:p>
          <a:p>
            <a:pPr lvl="1" algn="l" rtl="0" eaLnBrk="1" hangingPunct="1">
              <a:buFontTx/>
              <a:buNone/>
            </a:pPr>
            <a:r>
              <a:rPr lang="en-US" sz="3200" b="1" dirty="0">
                <a:latin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</a:rPr>
              <a:t>statement(s)</a:t>
            </a:r>
            <a:r>
              <a:rPr lang="en-US" sz="2800" b="1" dirty="0">
                <a:latin typeface="Courier New" pitchFamily="49" charset="0"/>
              </a:rPr>
              <a:t> }</a:t>
            </a:r>
          </a:p>
          <a:p>
            <a:pPr lvl="1" algn="l" rtl="0" eaLnBrk="1" hangingPunct="1"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algn="l" rtl="0" eaLnBrk="1" hangingPunct="1"/>
            <a:r>
              <a:rPr lang="en-US" sz="2800" dirty="0"/>
              <a:t>Example:  </a:t>
            </a:r>
          </a:p>
          <a:p>
            <a:pPr lvl="1" algn="l" rtl="0" eaLnBrk="1" hangingPunct="1">
              <a:buFontTx/>
              <a:buNone/>
            </a:pPr>
            <a:r>
              <a:rPr lang="en-US" sz="1900" b="1" dirty="0">
                <a:latin typeface="Courier New" pitchFamily="49" charset="0"/>
              </a:rPr>
              <a:t>for( </a:t>
            </a:r>
            <a:r>
              <a:rPr lang="en-US" sz="1900" b="1" dirty="0" err="1">
                <a:latin typeface="Courier New" pitchFamily="49" charset="0"/>
              </a:rPr>
              <a:t>int</a:t>
            </a:r>
            <a:r>
              <a:rPr lang="en-US" sz="1900" b="1" dirty="0">
                <a:latin typeface="Courier New" pitchFamily="49" charset="0"/>
              </a:rPr>
              <a:t> counter = 1; counter &lt;= 10; counter++ ){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counter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;}</a:t>
            </a:r>
          </a:p>
          <a:p>
            <a:pPr lvl="2" algn="l" rtl="0" eaLnBrk="1" hangingPunct="1"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Prints the integers from one to ten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7286644" y="4921268"/>
            <a:ext cx="1066800" cy="1079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No semicolon after last statement</a:t>
            </a:r>
          </a:p>
        </p:txBody>
      </p:sp>
      <p:sp>
        <p:nvSpPr>
          <p:cNvPr id="7" name="Line 36"/>
          <p:cNvSpPr>
            <a:spLocks noChangeShapeType="1"/>
          </p:cNvSpPr>
          <p:nvPr/>
        </p:nvSpPr>
        <p:spPr bwMode="auto">
          <a:xfrm flipH="1" flipV="1">
            <a:off x="7820044" y="423546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85875"/>
            <a:ext cx="7848600" cy="4429125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Syntax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</a:t>
            </a:r>
            <a:r>
              <a:rPr lang="en-US" altLang="ar-EG" sz="2400" b="1" dirty="0">
                <a:latin typeface="Courier New" pitchFamily="49" charset="0"/>
              </a:rPr>
              <a:t>for</a:t>
            </a:r>
            <a:r>
              <a:rPr lang="en-US" altLang="ar-EG" sz="2400" dirty="0">
                <a:latin typeface="Courier"/>
              </a:rPr>
              <a:t> </a:t>
            </a:r>
            <a:r>
              <a:rPr lang="en-US" altLang="ar-EG" sz="2400" dirty="0"/>
              <a:t>(</a:t>
            </a:r>
            <a:r>
              <a:rPr lang="en-US" altLang="ar-EG" sz="2400" i="1" dirty="0" err="1"/>
              <a:t>ForInit</a:t>
            </a:r>
            <a:r>
              <a:rPr lang="en-US" altLang="ar-EG" sz="2400" dirty="0"/>
              <a:t> ; </a:t>
            </a:r>
            <a:r>
              <a:rPr lang="en-US" altLang="ar-EG" sz="2400" i="1" dirty="0" err="1"/>
              <a:t>ForExpression</a:t>
            </a:r>
            <a:r>
              <a:rPr lang="en-US" altLang="ar-EG" sz="2400" dirty="0"/>
              <a:t>; </a:t>
            </a:r>
            <a:r>
              <a:rPr lang="en-US" altLang="ar-EG" sz="2400" i="1" dirty="0" err="1"/>
              <a:t>PostExpression</a:t>
            </a:r>
            <a:r>
              <a:rPr lang="en-US" altLang="ar-EG" sz="2400" dirty="0"/>
              <a:t>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   </a:t>
            </a:r>
            <a:r>
              <a:rPr lang="en-US" altLang="ar-EG" sz="2400" i="1" dirty="0"/>
              <a:t>Action</a:t>
            </a:r>
            <a:endParaRPr lang="en-US" altLang="ar-EG" sz="2400" i="1" dirty="0">
              <a:latin typeface="Courier"/>
            </a:endParaRPr>
          </a:p>
          <a:p>
            <a:pPr algn="l" rtl="0" eaLnBrk="1" hangingPunct="1"/>
            <a:endParaRPr lang="en-US" altLang="ar-EG" sz="2400" dirty="0"/>
          </a:p>
          <a:p>
            <a:pPr algn="l" rtl="0" eaLnBrk="1" hangingPunct="1">
              <a:buFontTx/>
              <a:buNone/>
            </a:pPr>
            <a:endParaRPr lang="en-US" altLang="ar-EG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Example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</a:t>
            </a:r>
            <a:r>
              <a:rPr lang="en-US" altLang="ar-EG" sz="2400" b="1" dirty="0">
                <a:latin typeface="Courier New" pitchFamily="49" charset="0"/>
              </a:rPr>
              <a:t>for (</a:t>
            </a:r>
            <a:r>
              <a:rPr lang="en-US" altLang="ar-EG" sz="2400" b="1" dirty="0" err="1">
                <a:latin typeface="Courier New" pitchFamily="49" charset="0"/>
              </a:rPr>
              <a:t>int</a:t>
            </a:r>
            <a:r>
              <a:rPr lang="en-US" altLang="ar-EG" sz="2400" b="1" dirty="0">
                <a:latin typeface="Courier New" pitchFamily="49" charset="0"/>
              </a:rPr>
              <a:t>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= 0;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&lt; 3; ++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) {</a:t>
            </a:r>
            <a:br>
              <a:rPr lang="en-US" altLang="ar-EG" sz="2400" b="1" dirty="0">
                <a:latin typeface="Courier New" pitchFamily="49" charset="0"/>
              </a:rPr>
            </a:br>
            <a:r>
              <a:rPr lang="en-US" altLang="ar-EG" sz="2400" b="1" dirty="0">
                <a:latin typeface="Courier New" pitchFamily="49" charset="0"/>
              </a:rPr>
              <a:t>	  </a:t>
            </a:r>
            <a:r>
              <a:rPr lang="en-US" altLang="ar-EG" sz="2400" b="1" dirty="0" err="1">
                <a:latin typeface="Courier New" pitchFamily="49" charset="0"/>
              </a:rPr>
              <a:t>cout</a:t>
            </a:r>
            <a:r>
              <a:rPr lang="en-US" altLang="ar-EG" sz="2400" b="1" dirty="0">
                <a:latin typeface="Courier New" pitchFamily="49" charset="0"/>
              </a:rPr>
              <a:t> &lt;&lt; "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is " &lt;&lt;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&lt;&lt; </a:t>
            </a:r>
            <a:r>
              <a:rPr lang="en-US" altLang="ar-EG" sz="2400" b="1" dirty="0" err="1">
                <a:latin typeface="Courier New" pitchFamily="49" charset="0"/>
              </a:rPr>
              <a:t>endl</a:t>
            </a:r>
            <a:r>
              <a:rPr lang="en-US" altLang="ar-EG" sz="2400" b="1" dirty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b="1" dirty="0"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graphicFrame>
        <p:nvGraphicFramePr>
          <p:cNvPr id="171010" name="Object 16"/>
          <p:cNvGraphicFramePr>
            <a:graphicFrameLocks noChangeAspect="1"/>
          </p:cNvGraphicFramePr>
          <p:nvPr/>
        </p:nvGraphicFramePr>
        <p:xfrm>
          <a:off x="1371600" y="285750"/>
          <a:ext cx="6858000" cy="635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4" name="VISIO" r:id="rId4" imgW="4544568" imgH="4514088" progId="">
                  <p:embed/>
                </p:oleObj>
              </mc:Choice>
              <mc:Fallback>
                <p:oleObj name="VISIO" r:id="rId4" imgW="4544568" imgH="4514088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5750"/>
                        <a:ext cx="6858000" cy="635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81114"/>
            <a:ext cx="7829576" cy="42910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For</a:t>
            </a:r>
            <a:r>
              <a:rPr lang="en-US" sz="2400" dirty="0"/>
              <a:t> loops can usually be rewritten as </a:t>
            </a: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dirty="0"/>
              <a:t> loops: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initialization;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while ( </a:t>
            </a:r>
            <a:r>
              <a:rPr lang="en-US" sz="2000" b="1" dirty="0" err="1">
                <a:latin typeface="Courier New" pitchFamily="49" charset="0"/>
              </a:rPr>
              <a:t>loopContinuationTest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statement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increment;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2" algn="l" rtl="0" eaLnBrk="1" hangingPunct="1"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Initialization and increment as comma-separated lists</a:t>
            </a:r>
          </a:p>
          <a:p>
            <a:pPr algn="l" rtl="0" eaLnBrk="1" hangingPunct="1"/>
            <a:r>
              <a:rPr lang="en-US" sz="2000" b="1" dirty="0">
                <a:latin typeface="Courier New" pitchFamily="49" charset="0"/>
              </a:rPr>
              <a:t>   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0, j = 0;  j +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&lt;= 10; j++,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</a:rPr>
              <a:t> &lt;&lt; j +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algn="l" rtl="0" eaLnBrk="1" hangingPunct="1"/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Sum the numbers from 0 to 10</a:t>
            </a:r>
            <a:endParaRPr lang="en-US" sz="28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857389" y="1572174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= 10; </a:t>
            </a:r>
            <a:r>
              <a:rPr lang="en-US" sz="2400" dirty="0" err="1"/>
              <a:t>i</a:t>
            </a:r>
            <a:r>
              <a:rPr lang="en-US" sz="2400" dirty="0"/>
              <a:t>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Sum the even numbers from 0 to 100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357455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int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= 100; </a:t>
            </a:r>
            <a:r>
              <a:rPr lang="en-US" sz="2400" dirty="0" err="1"/>
              <a:t>i</a:t>
            </a:r>
            <a:r>
              <a:rPr lang="en-US" sz="2400" dirty="0"/>
              <a:t>+=2 )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827</Words>
  <Application>Microsoft Office PowerPoint</Application>
  <PresentationFormat>On-screen Show (4:3)</PresentationFormat>
  <Paragraphs>185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AvantGarde</vt:lpstr>
      <vt:lpstr>Calibri</vt:lpstr>
      <vt:lpstr>Courier</vt:lpstr>
      <vt:lpstr>Courier New</vt:lpstr>
      <vt:lpstr>Times New Roman</vt:lpstr>
      <vt:lpstr>Wingdings</vt:lpstr>
      <vt:lpstr>Pitchbook</vt:lpstr>
      <vt:lpstr>VISIO</vt:lpstr>
      <vt:lpstr>Chapter 2.2  Control Structures (Iteration)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2017-05-05T14:55:08Z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